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34"/>
  </p:handoutMasterIdLst>
  <p:sldIdLst>
    <p:sldId id="293" r:id="rId3"/>
    <p:sldId id="257" r:id="rId4"/>
    <p:sldId id="266" r:id="rId5"/>
    <p:sldId id="443" r:id="rId6"/>
    <p:sldId id="324" r:id="rId7"/>
    <p:sldId id="339" r:id="rId9"/>
    <p:sldId id="432" r:id="rId10"/>
    <p:sldId id="332" r:id="rId11"/>
    <p:sldId id="433" r:id="rId12"/>
    <p:sldId id="438" r:id="rId13"/>
    <p:sldId id="439" r:id="rId14"/>
    <p:sldId id="440" r:id="rId15"/>
    <p:sldId id="335" r:id="rId16"/>
    <p:sldId id="441" r:id="rId17"/>
    <p:sldId id="442" r:id="rId18"/>
    <p:sldId id="446" r:id="rId19"/>
    <p:sldId id="430" r:id="rId20"/>
    <p:sldId id="353" r:id="rId21"/>
    <p:sldId id="336" r:id="rId22"/>
    <p:sldId id="350" r:id="rId23"/>
    <p:sldId id="320" r:id="rId24"/>
    <p:sldId id="351" r:id="rId25"/>
    <p:sldId id="354" r:id="rId26"/>
    <p:sldId id="326" r:id="rId27"/>
    <p:sldId id="423" r:id="rId28"/>
    <p:sldId id="425" r:id="rId29"/>
    <p:sldId id="321" r:id="rId30"/>
    <p:sldId id="318" r:id="rId31"/>
    <p:sldId id="377" r:id="rId32"/>
    <p:sldId id="277" r:id="rId33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C71F"/>
    <a:srgbClr val="A8DE28"/>
    <a:srgbClr val="82AD1B"/>
    <a:srgbClr val="4E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588" autoAdjust="0"/>
  </p:normalViewPr>
  <p:slideViewPr>
    <p:cSldViewPr snapToGrid="0">
      <p:cViewPr varScale="1">
        <p:scale>
          <a:sx n="108" d="100"/>
          <a:sy n="108" d="100"/>
        </p:scale>
        <p:origin x="54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4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4F8DD-9ACF-4E88-9895-BD2F4FB834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568BE-6600-4392-BEAF-50D8E2B22A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7ECCB-303F-4C08-951A-FAC5E3646B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从软件到硬件我们为了提供不间断服务，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CSSD进程会检测到Voting disk 损坏，并踢出刮故障节点。</a:t>
            </a:r>
            <a:endParaRPr lang="zh-CN" altLang="en-US"/>
          </a:p>
          <a:p>
            <a:r>
              <a:rPr lang="zh-CN" altLang="en-US"/>
              <a:t>被踢出的节点会尝试以graceful的方式停止CRS：</a:t>
            </a:r>
            <a:endParaRPr lang="zh-CN" altLang="en-US"/>
          </a:p>
          <a:p>
            <a:r>
              <a:rPr lang="zh-CN" altLang="en-US"/>
              <a:t>1.IO相关的进程被终止，资源将释放，如果进程终止失败或者资源释放失败，节点将被重启</a:t>
            </a:r>
            <a:endParaRPr lang="zh-CN" altLang="en-US"/>
          </a:p>
          <a:p>
            <a:r>
              <a:rPr lang="zh-CN" altLang="en-US"/>
              <a:t>2.当网络恢复后，OHASD进程会重启CRS</a:t>
            </a:r>
            <a:endParaRPr lang="zh-CN" altLang="en-US"/>
          </a:p>
          <a:p>
            <a:r>
              <a:rPr lang="zh-CN" altLang="en-US"/>
              <a:t>11.2.0.2以后，CRS会先尝试终止IO进程和释放资源的方式踢出节点，如果尝试失败再重启节点。</a:t>
            </a:r>
            <a:endParaRPr lang="zh-CN" altLang="en-US"/>
          </a:p>
          <a:p>
            <a:r>
              <a:rPr lang="zh-CN" altLang="en-US"/>
              <a:t>CRS不受影响</a:t>
            </a:r>
            <a:endParaRPr lang="zh-CN" altLang="en-US"/>
          </a:p>
          <a:p>
            <a:r>
              <a:rPr lang="zh-CN" altLang="en-US"/>
              <a:t>数据库不受影响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CRSD进程 这个进程主要用于管理集群中的资源。用来启动、停止检查一些资源，比如数据库实例、ASM、监听、磁盘组、VIP等。在11.2，这些具体的操作由对应的agent执行。另外，OCR的维护也是由CRSD完成的。</a:t>
            </a:r>
            <a:endParaRPr lang="en-US" altLang="zh-CN" dirty="0"/>
          </a:p>
          <a:p>
            <a:r>
              <a:rPr lang="en-US" altLang="zh-CN" dirty="0"/>
              <a:t>EVMD进程 事件监控(event monitor)进程，由它来发布集群事件，比如实例启动、停止等事件。</a:t>
            </a:r>
            <a:endParaRPr lang="en-US" altLang="zh-CN" dirty="0"/>
          </a:p>
          <a:p>
            <a:r>
              <a:rPr lang="en-US" altLang="zh-CN" dirty="0"/>
              <a:t>OCSSD进程 服务通过多种心跳机制实时监控集群状态，提供脑裂保护等基础集群服务功能。</a:t>
            </a:r>
            <a:endParaRPr lang="en-US" altLang="zh-CN" dirty="0"/>
          </a:p>
          <a:p>
            <a:r>
              <a:rPr lang="en-US" altLang="zh-CN" dirty="0"/>
              <a:t>oraagent进程  启动/停止/检查/清除 asm, ora.eons, ora.LISTENER.lsnr, SCAN listeners, ora.ons, diskgroup  等资源 启动/停止/检查/清除 service, database 等资源</a:t>
            </a:r>
            <a:endParaRPr lang="en-US" altLang="zh-CN" dirty="0"/>
          </a:p>
          <a:p>
            <a:r>
              <a:rPr lang="en-US" altLang="zh-CN" dirty="0"/>
              <a:t>orarootagent进程 启动/停止/检查/清除 GNS, VIP, SCAN VIP and network 等资源</a:t>
            </a:r>
            <a:endParaRPr lang="en-US" altLang="zh-CN" dirty="0"/>
          </a:p>
          <a:p>
            <a:r>
              <a:rPr lang="en-US" altLang="zh-CN" dirty="0"/>
              <a:t>cssdagent进程  11.2 这个进程由ohasd启动，然后由它来启动、停止、检查ocssd进程，以root身份运行</a:t>
            </a:r>
            <a:endParaRPr lang="en-US" altLang="zh-CN" dirty="0"/>
          </a:p>
          <a:p>
            <a:r>
              <a:rPr lang="en-US" altLang="zh-CN" dirty="0"/>
              <a:t>cssdmonitor进程 监控cssdagent，并且检查节点hang（类似于oprocd），监控ocssd进程是否hang（类似于oclsomon）,监控vendor clusterware（类似于vmon），以root身份运行。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杀掉crsd进程后立即被重新启动</a:t>
            </a:r>
            <a:endParaRPr lang="en-US" altLang="zh-CN" dirty="0"/>
          </a:p>
          <a:p>
            <a:r>
              <a:rPr lang="en-US" altLang="zh-CN" dirty="0"/>
              <a:t>OHASD 、orarootagent 、 CRSD进程会检到evmd进程失败并重启evmd 经过短暂时间，evmd进程被重启</a:t>
            </a:r>
            <a:endParaRPr lang="en-US" altLang="zh-CN" dirty="0"/>
          </a:p>
          <a:p>
            <a:r>
              <a:rPr lang="en-US" altLang="zh-CN" dirty="0"/>
              <a:t>机器重启  集群进行reconfiguration</a:t>
            </a:r>
            <a:endParaRPr lang="en-US" altLang="zh-CN" dirty="0"/>
          </a:p>
          <a:p>
            <a:r>
              <a:rPr lang="en-US" altLang="zh-CN" dirty="0"/>
              <a:t>RDBMS oraagent 或者GRID oraagent或者OHASD oraagent进程被CRSD进程自动重启 CRS没有影响</a:t>
            </a:r>
            <a:endParaRPr lang="en-US" altLang="zh-CN" dirty="0"/>
          </a:p>
          <a:p>
            <a:r>
              <a:rPr lang="en-US" altLang="zh-CN" dirty="0"/>
              <a:t>OHASD orarootagent进程被OHASD进程重启 CRSD orarootagent进程被CRSD进程重启 CRS没有影响</a:t>
            </a:r>
            <a:endParaRPr lang="en-US" altLang="zh-CN" dirty="0"/>
          </a:p>
          <a:p>
            <a:r>
              <a:rPr lang="en-US" altLang="zh-CN" dirty="0"/>
              <a:t>cssdagent进程被OHASD进程重启 CRS没有影响</a:t>
            </a:r>
            <a:endParaRPr lang="en-US" altLang="zh-CN" dirty="0"/>
          </a:p>
          <a:p>
            <a:r>
              <a:rPr lang="en-US" altLang="zh-CN" dirty="0"/>
              <a:t>cssmonitor进程被OHASD进程重启 CRS没有影响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经过一分钟左右，CRSD ORAAGENT进程自动重启LISTENER</a:t>
            </a:r>
            <a:endParaRPr lang="zh-CN" altLang="en-US" dirty="0"/>
          </a:p>
          <a:p>
            <a:r>
              <a:rPr lang="zh-CN" altLang="en-US" dirty="0"/>
              <a:t>Crsctl stat res –t看到的ora.LISTENER.lsnr处于online状态</a:t>
            </a:r>
            <a:endParaRPr lang="zh-CN" altLang="en-US" dirty="0"/>
          </a:p>
          <a:p>
            <a:r>
              <a:rPr lang="zh-CN" altLang="en-US" dirty="0"/>
              <a:t>Crs_stat –t看到的ora.test1.LISTENER_TEST1.lsnr处于offline状态</a:t>
            </a:r>
            <a:endParaRPr lang="zh-CN" altLang="en-US" dirty="0"/>
          </a:p>
          <a:p>
            <a:r>
              <a:rPr lang="zh-CN" altLang="en-US" dirty="0"/>
              <a:t>root@jfdb1:/# ps -ef|grep lsnr</a:t>
            </a:r>
            <a:endParaRPr lang="zh-CN" altLang="en-US" dirty="0"/>
          </a:p>
          <a:p>
            <a:r>
              <a:rPr lang="zh-CN" altLang="en-US" dirty="0"/>
              <a:t>数据库已有连接不受影响</a:t>
            </a:r>
            <a:endParaRPr lang="zh-CN" altLang="en-US" dirty="0"/>
          </a:p>
          <a:p>
            <a:r>
              <a:rPr lang="zh-CN" altLang="en-US" dirty="0"/>
              <a:t>新的连接FAILOVER到存活的节点上</a:t>
            </a:r>
            <a:endParaRPr lang="zh-CN" altLang="en-US" dirty="0"/>
          </a:p>
          <a:p>
            <a:r>
              <a:rPr lang="zh-CN" altLang="en-US" dirty="0"/>
              <a:t>CRSD ORAAGENT进程自动重启LISTENER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数据库已有连接不受影响</a:t>
            </a:r>
            <a:endParaRPr lang="zh-CN" altLang="en-US" dirty="0"/>
          </a:p>
          <a:p>
            <a:r>
              <a:rPr lang="zh-CN" altLang="en-US" dirty="0"/>
              <a:t>新的连接FAILOVER到存活的节点上</a:t>
            </a:r>
            <a:endParaRPr lang="zh-CN" altLang="en-US" dirty="0"/>
          </a:p>
          <a:p>
            <a:r>
              <a:rPr lang="zh-CN" altLang="en-US" dirty="0"/>
              <a:t>CRSD oraagent进程自动重启SCAN LISTENER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存活节点会做INSTANCE RECOVER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如果该节点为Preferred Instance ，SERVICE会转移到Available Instance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应用程序将FAILOVER(重连接)到存活的节点上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完成Reconfigration( 会有短暂的不能连接)后，存活的节点继续对外提供服务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实例被CRS自动重启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重启完成后: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实例重启加入CLUSTER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应用程序需要重启才能连接到指定的节点上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存活节点会做INSTANCE RECOVER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如果该节点为Preferred Instance ，SERVICE会转移到Available Instance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应用程序将FAILOVER(重连接)到存活的节点上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实例不会自动重启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手动重启后实例启动正常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https://www.ibm.com/developerworks/cn/linux/l-netperf/index.html</a:t>
            </a:r>
            <a:endParaRPr lang="en-US" altLang="zh-CN" dirty="0"/>
          </a:p>
          <a:p>
            <a:r>
              <a:rPr lang="en-US" altLang="zh-CN" dirty="0"/>
              <a:t>https://www.alibabacloud.com/help/zh/faq-detail/55757.htm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CRS STACK可以正常停止，然后机器可以正常重启</a:t>
            </a:r>
            <a:endParaRPr lang="zh-CN" altLang="en-US"/>
          </a:p>
          <a:p>
            <a:r>
              <a:rPr lang="zh-CN" altLang="en-US"/>
              <a:t>VIP将FAILOVER到存活的节点</a:t>
            </a:r>
            <a:endParaRPr lang="zh-CN" altLang="en-US"/>
          </a:p>
          <a:p>
            <a:r>
              <a:rPr lang="zh-CN" altLang="en-US"/>
              <a:t>SCAN_IP和SCAN_LISTENER如果在该节点将FAILOVER到其他的节点</a:t>
            </a:r>
            <a:endParaRPr lang="zh-CN" altLang="en-US"/>
          </a:p>
          <a:p>
            <a:r>
              <a:rPr lang="zh-CN" altLang="en-US"/>
              <a:t>存活节点会做INSTANCE RECOVER</a:t>
            </a:r>
            <a:endParaRPr lang="zh-CN" altLang="en-US"/>
          </a:p>
          <a:p>
            <a:r>
              <a:rPr lang="zh-CN" altLang="en-US"/>
              <a:t>如果该节点为Preferred Instance ，SERVICE会转移到Available Instance</a:t>
            </a:r>
            <a:endParaRPr lang="zh-CN" altLang="en-US"/>
          </a:p>
          <a:p>
            <a:r>
              <a:rPr lang="zh-CN" altLang="en-US"/>
              <a:t>应用程序将FAILOVER(重连接)到存活的节点上</a:t>
            </a:r>
            <a:endParaRPr lang="zh-CN" altLang="en-US"/>
          </a:p>
          <a:p>
            <a:r>
              <a:rPr lang="zh-CN" altLang="en-US"/>
              <a:t>完成Reconfigration后，存活的节点继续对外提供服务</a:t>
            </a:r>
            <a:endParaRPr lang="zh-CN" altLang="en-US"/>
          </a:p>
          <a:p>
            <a:r>
              <a:rPr lang="zh-CN" altLang="en-US"/>
              <a:t>节点重启完成后：</a:t>
            </a:r>
            <a:endParaRPr lang="zh-CN" altLang="en-US"/>
          </a:p>
          <a:p>
            <a:r>
              <a:rPr lang="zh-CN" altLang="en-US"/>
              <a:t>CRS STACK启动正常</a:t>
            </a:r>
            <a:endParaRPr lang="zh-CN" altLang="en-US"/>
          </a:p>
          <a:p>
            <a:r>
              <a:rPr lang="zh-CN" altLang="en-US"/>
              <a:t>VIP会切换回存活的节点上</a:t>
            </a:r>
            <a:endParaRPr lang="zh-CN" altLang="en-US"/>
          </a:p>
          <a:p>
            <a:r>
              <a:rPr lang="zh-CN" altLang="en-US"/>
              <a:t>Service会自动relocate到正确的节点上</a:t>
            </a:r>
            <a:endParaRPr lang="zh-CN" altLang="en-US"/>
          </a:p>
          <a:p>
            <a:r>
              <a:rPr lang="zh-CN" altLang="en-US"/>
              <a:t>如果只有一个SCAN_IP和SCAN_LISTENER并且测试之前在重启的节点上，重启完后SCAN_IP不会切回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找到OCR MASTER节点</a:t>
            </a:r>
            <a:endParaRPr lang="zh-CN" altLang="en-US"/>
          </a:p>
          <a:p>
            <a:r>
              <a:rPr lang="zh-CN" altLang="en-US"/>
              <a:t>grep -i "OCR MASTER" $GI_HOME/log/jfdb1/crsd/crsd.l*</a:t>
            </a:r>
            <a:endParaRPr lang="zh-CN" altLang="en-US"/>
          </a:p>
          <a:p>
            <a:r>
              <a:rPr lang="zh-CN" altLang="en-US"/>
              <a:t>grep -i "OCR MASTER" $GI_HOME/log/jfdb2/crsd/crsd.l*</a:t>
            </a:r>
            <a:endParaRPr lang="zh-CN" altLang="en-US"/>
          </a:p>
          <a:p>
            <a:r>
              <a:rPr lang="zh-CN" altLang="en-US"/>
              <a:t>grep -i "OCR MASTER" $GI_HOME/log/zwdb1/crsd/crsd.l*</a:t>
            </a:r>
            <a:endParaRPr lang="zh-CN" altLang="en-US"/>
          </a:p>
          <a:p>
            <a:r>
              <a:rPr lang="zh-CN" altLang="en-US"/>
              <a:t>grep -i "OCR MASTER" $GI_HOME/log/zwdb2/crsd/crsd.l*</a:t>
            </a:r>
            <a:endParaRPr lang="zh-CN" altLang="en-US"/>
          </a:p>
          <a:p>
            <a:r>
              <a:rPr lang="zh-CN" altLang="en-US"/>
              <a:t>grep -i "OCR MASTER" $GI_HOME/log/zwdb3/crsd/crsd.l*</a:t>
            </a:r>
            <a:endParaRPr lang="zh-CN" altLang="en-US"/>
          </a:p>
          <a:p>
            <a:r>
              <a:rPr lang="zh-CN" altLang="en-US"/>
              <a:t>查找master节点</a:t>
            </a:r>
            <a:endParaRPr lang="zh-CN" altLang="en-US"/>
          </a:p>
          <a:p>
            <a:r>
              <a:rPr lang="zh-CN" altLang="en-US"/>
              <a:t># olsnodes -n   </a:t>
            </a:r>
            <a:endParaRPr lang="zh-CN" altLang="en-US"/>
          </a:p>
          <a:p>
            <a:r>
              <a:rPr lang="zh-CN" altLang="en-US"/>
              <a:t>root用户下，reboot重启master节点</a:t>
            </a:r>
            <a:endParaRPr lang="zh-CN" altLang="en-US"/>
          </a:p>
          <a:p>
            <a:r>
              <a:rPr lang="zh-CN" altLang="en-US"/>
              <a:t>或者直接按power 键重启</a:t>
            </a:r>
            <a:endParaRPr lang="zh-CN" altLang="en-US"/>
          </a:p>
          <a:p>
            <a:r>
              <a:rPr lang="zh-CN" altLang="en-US"/>
              <a:t>状态查看</a:t>
            </a:r>
            <a:endParaRPr lang="zh-CN" altLang="en-US"/>
          </a:p>
          <a:p>
            <a:r>
              <a:rPr lang="zh-CN" altLang="en-US"/>
              <a:t>ping &lt;hostname&gt;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测试方法及步骤:</a:t>
            </a:r>
            <a:endParaRPr lang="zh-CN" altLang="en-US" dirty="0"/>
          </a:p>
          <a:p>
            <a:r>
              <a:rPr lang="zh-CN" altLang="en-US" dirty="0"/>
              <a:t>拔掉1个公网接口的网线</a:t>
            </a:r>
            <a:endParaRPr lang="zh-CN" altLang="en-US" dirty="0"/>
          </a:p>
          <a:p>
            <a:r>
              <a:rPr lang="zh-CN" altLang="en-US" dirty="0"/>
              <a:t>状态查看</a:t>
            </a:r>
            <a:endParaRPr lang="zh-CN" altLang="en-US" dirty="0"/>
          </a:p>
          <a:p>
            <a:r>
              <a:rPr lang="zh-CN" altLang="en-US" dirty="0"/>
              <a:t>crsctl stat res -t</a:t>
            </a:r>
            <a:endParaRPr lang="zh-CN" altLang="en-US" dirty="0"/>
          </a:p>
          <a:p>
            <a:r>
              <a:rPr lang="zh-CN" altLang="en-US" dirty="0"/>
              <a:t>观察检测到网卡故障的时间，在ETHERCHANNEL模式下，时间应该小于100ms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Feb 20 13:15:31 pubdb2 ntpd[2662]: Deleting interface #5 lan900, 10.220.88.27#123, interface stats: received=397, sent=397, dropped=0, active_time=343412 sec</a:t>
            </a:r>
            <a:endParaRPr lang="zh-CN" altLang="en-US" dirty="0"/>
          </a:p>
          <a:p>
            <a:r>
              <a:rPr lang="zh-CN" altLang="en-US" dirty="0"/>
              <a:t>Feb 20 13:15:31 pubdb2 ntpd[2662]: 10.220.41.5 local addr 10.220.88.27 -&gt; &lt;null&gt;</a:t>
            </a:r>
            <a:endParaRPr lang="zh-CN" altLang="en-US" dirty="0"/>
          </a:p>
          <a:p>
            <a:r>
              <a:rPr lang="zh-CN" altLang="en-US" dirty="0"/>
              <a:t>Feb 20 13:15:31 pubdb2 ntpd[2662]: Deleting interface #7 lan900:801, 10.220.88.28#123, interface stats: received=0, sent=0, dropped=0, active_time=343296 sec</a:t>
            </a:r>
            <a:endParaRPr lang="zh-CN" altLang="en-US" dirty="0"/>
          </a:p>
          <a:p>
            <a:r>
              <a:rPr lang="zh-CN" altLang="en-US" dirty="0"/>
              <a:t>数据库运行正常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该节点网络相关的资源ora*会OFFLINE</a:t>
            </a:r>
            <a:endParaRPr lang="zh-CN" altLang="en-US" dirty="0"/>
          </a:p>
          <a:p>
            <a:r>
              <a:rPr lang="zh-CN" altLang="en-US" dirty="0"/>
              <a:t>SCAN VIP和SCAN LISTNER会FAILOVER到存活的节点上</a:t>
            </a:r>
            <a:endParaRPr lang="zh-CN" altLang="en-US" dirty="0"/>
          </a:p>
          <a:p>
            <a:r>
              <a:rPr lang="zh-CN" altLang="en-US" dirty="0"/>
              <a:t>该节点VIP FAILOVER到存活的节点上</a:t>
            </a:r>
            <a:endParaRPr lang="zh-CN" altLang="en-US" dirty="0"/>
          </a:p>
          <a:p>
            <a:r>
              <a:rPr lang="zh-CN" altLang="en-US" dirty="0"/>
              <a:t>INSTANCE仍然存活，但不会注册到remote_listener</a:t>
            </a:r>
            <a:endParaRPr lang="zh-CN" altLang="en-US" dirty="0"/>
          </a:p>
          <a:p>
            <a:r>
              <a:rPr lang="zh-CN" altLang="en-US" dirty="0"/>
              <a:t>SERVICE会FAILOVER到存活的节点上</a:t>
            </a:r>
            <a:endParaRPr lang="zh-CN" altLang="en-US" dirty="0"/>
          </a:p>
          <a:p>
            <a:r>
              <a:rPr lang="zh-CN" altLang="en-US" dirty="0"/>
              <a:t>插回两个网线后：</a:t>
            </a:r>
            <a:endParaRPr lang="zh-CN" altLang="en-US" dirty="0"/>
          </a:p>
          <a:p>
            <a:r>
              <a:rPr lang="zh-CN" altLang="en-US" dirty="0"/>
              <a:t>被offline的资源会自动恢复。</a:t>
            </a:r>
            <a:endParaRPr lang="zh-CN" altLang="en-US" dirty="0"/>
          </a:p>
          <a:p>
            <a:r>
              <a:rPr lang="zh-CN" altLang="en-US" dirty="0"/>
              <a:t>VIP会自动relocate回来</a:t>
            </a:r>
            <a:endParaRPr lang="zh-CN" altLang="en-US" dirty="0"/>
          </a:p>
          <a:p>
            <a:r>
              <a:rPr lang="zh-CN" altLang="en-US" dirty="0"/>
              <a:t>SCAN和SCAN LISTENER不会切回来</a:t>
            </a:r>
            <a:endParaRPr lang="zh-CN" altLang="en-US" dirty="0"/>
          </a:p>
          <a:p>
            <a:r>
              <a:rPr lang="zh-CN" altLang="en-US" dirty="0"/>
              <a:t>SERVICE会自动切回来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在ETHERCHANNEL模式下，拔掉网线CRS/RAC不受影响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该节点网络相关的资源ora*会OFFLINE</a:t>
            </a:r>
            <a:endParaRPr lang="zh-CN" altLang="en-US" dirty="0"/>
          </a:p>
          <a:p>
            <a:r>
              <a:rPr lang="zh-CN" altLang="en-US" dirty="0"/>
              <a:t>SCAN VIP和SCAN LISTNER会FAILOVER到存活的节点上</a:t>
            </a:r>
            <a:endParaRPr lang="zh-CN" altLang="en-US" dirty="0"/>
          </a:p>
          <a:p>
            <a:r>
              <a:rPr lang="zh-CN" altLang="en-US" dirty="0"/>
              <a:t>该节点VIP FAILOVER到存活的节点上</a:t>
            </a:r>
            <a:endParaRPr lang="zh-CN" altLang="en-US" dirty="0"/>
          </a:p>
          <a:p>
            <a:r>
              <a:rPr lang="zh-CN" altLang="en-US" dirty="0"/>
              <a:t>INSTANCE仍然存活，但不会注册到remote_listener</a:t>
            </a:r>
            <a:endParaRPr lang="zh-CN" altLang="en-US" dirty="0"/>
          </a:p>
          <a:p>
            <a:r>
              <a:rPr lang="zh-CN" altLang="en-US" dirty="0"/>
              <a:t>SERVICE会FAILOVER到存活的节点上</a:t>
            </a:r>
            <a:endParaRPr lang="zh-CN" altLang="en-US" dirty="0"/>
          </a:p>
          <a:p>
            <a:r>
              <a:rPr lang="zh-CN" altLang="en-US" dirty="0"/>
              <a:t>插回两个网线后：</a:t>
            </a:r>
            <a:endParaRPr lang="zh-CN" altLang="en-US" dirty="0"/>
          </a:p>
          <a:p>
            <a:r>
              <a:rPr lang="zh-CN" altLang="en-US" dirty="0"/>
              <a:t>被offline的资源会自动恢复。</a:t>
            </a:r>
            <a:endParaRPr lang="zh-CN" altLang="en-US" dirty="0"/>
          </a:p>
          <a:p>
            <a:r>
              <a:rPr lang="zh-CN" altLang="en-US" dirty="0"/>
              <a:t>VIP会自动relocate回来</a:t>
            </a:r>
            <a:endParaRPr lang="zh-CN" altLang="en-US" dirty="0"/>
          </a:p>
          <a:p>
            <a:r>
              <a:rPr lang="zh-CN" altLang="en-US" dirty="0"/>
              <a:t>SCAN和SCAN LISTENER不会切回来</a:t>
            </a:r>
            <a:endParaRPr lang="zh-CN" altLang="en-US" dirty="0"/>
          </a:p>
          <a:p>
            <a:r>
              <a:rPr lang="zh-CN" altLang="en-US" dirty="0"/>
              <a:t>SERVICE会自动切回来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在有冗余的交换机配置和网络配置下，关闭单个交换机电源，CRS/RAC不受影响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A50E-F1B8-46CE-A30E-C57716BD3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0318" cy="4064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4068146"/>
            <a:ext cx="9144000" cy="11376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龙马讲堂本期的主题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297833"/>
            <a:ext cx="9144000" cy="629141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  某某某   </a:t>
            </a:r>
            <a:r>
              <a:rPr lang="en-US" altLang="zh-CN" dirty="0"/>
              <a:t>|  QQ</a:t>
            </a:r>
            <a:r>
              <a:rPr lang="zh-CN" altLang="en-US" dirty="0"/>
              <a:t>：</a:t>
            </a:r>
            <a:r>
              <a:rPr lang="en-US" altLang="zh-CN" dirty="0"/>
              <a:t>302754493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06433" y="199506"/>
            <a:ext cx="11779134" cy="6458988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 rot="16200000">
            <a:off x="7663395" y="-2772"/>
            <a:ext cx="191195" cy="199506"/>
          </a:xfrm>
          <a:prstGeom prst="rt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856220" y="-13970"/>
            <a:ext cx="2837180" cy="417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E:\---------谭姣\02-市场工作\53-学堂\02-LOGO\龙马讲堂-LOGO500PX.png龙马讲堂-LOGO500PX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153283" y="961274"/>
            <a:ext cx="2242820" cy="2242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35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5270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9112"/>
            <a:ext cx="10515600" cy="88946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:\---------谭姣\02-市场工作\05-素材\背景图\25-龙马讲堂\龙马讲堂-话筒-3.jpg龙马讲堂-话筒-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3810"/>
            <a:ext cx="5029835" cy="6861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307965" y="3748405"/>
            <a:ext cx="6678295" cy="113792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龙马讲堂本期的主题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07965" y="4977765"/>
            <a:ext cx="6677025" cy="6292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  某某某   </a:t>
            </a:r>
            <a:r>
              <a:rPr lang="en-US" altLang="zh-CN" dirty="0"/>
              <a:t>|  QQ</a:t>
            </a:r>
            <a:r>
              <a:rPr lang="zh-CN" altLang="en-US" dirty="0"/>
              <a:t>：</a:t>
            </a:r>
            <a:r>
              <a:rPr lang="en-US" altLang="zh-CN" dirty="0"/>
              <a:t>302754493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953635" y="3175"/>
            <a:ext cx="76200" cy="6861810"/>
          </a:xfrm>
          <a:prstGeom prst="rect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"/>
            <a:ext cx="5680880" cy="685682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3034868"/>
            <a:ext cx="5680880" cy="2218055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3"/>
          <p:cNvSpPr txBox="1"/>
          <p:nvPr userDrawn="1"/>
        </p:nvSpPr>
        <p:spPr>
          <a:xfrm>
            <a:off x="0" y="3488893"/>
            <a:ext cx="5680879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dirty="0">
                <a:solidFill>
                  <a:schemeClr val="bg1"/>
                </a:solidFill>
                <a:latin typeface="Franklin Gothic Demi Cond" panose="020B0706030402020204" charset="0"/>
                <a:ea typeface="微软雅黑" panose="020B0503020204020204" pitchFamily="34" charset="-122"/>
              </a:rPr>
              <a:t>CONTENTS</a:t>
            </a:r>
            <a:endParaRPr lang="en-US" altLang="zh-CN" sz="8000" dirty="0">
              <a:solidFill>
                <a:schemeClr val="bg1"/>
              </a:solidFill>
              <a:latin typeface="Franklin Gothic Demi Cond" panose="020B070603040202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13497532">
            <a:off x="-1210210" y="2424932"/>
            <a:ext cx="2420418" cy="2420418"/>
          </a:xfrm>
          <a:prstGeom prst="rtTriangle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5" y="0"/>
            <a:ext cx="5043055" cy="685855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1711493" y="3066335"/>
            <a:ext cx="5437452" cy="113761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章节</a:t>
            </a:r>
            <a:endParaRPr lang="zh-CN" altLang="en-US" dirty="0"/>
          </a:p>
        </p:txBody>
      </p:sp>
      <p:sp>
        <p:nvSpPr>
          <p:cNvPr id="15" name="流程图: 过程 14"/>
          <p:cNvSpPr/>
          <p:nvPr userDrawn="1"/>
        </p:nvSpPr>
        <p:spPr>
          <a:xfrm>
            <a:off x="108065" y="304395"/>
            <a:ext cx="730134" cy="69826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175259"/>
            <a:ext cx="3932237" cy="94765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标题内容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内容描述</a:t>
            </a:r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内容描述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63532"/>
            <a:ext cx="6170612" cy="5892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5" y="-1544"/>
            <a:ext cx="5683135" cy="6859544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68952"/>
            <a:ext cx="5321531" cy="8894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标题内容</a:t>
            </a:r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319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>
            <a:off x="0" y="3441467"/>
            <a:ext cx="12192000" cy="3416531"/>
          </a:xfrm>
          <a:prstGeom prst="flowChartProcess">
            <a:avLst/>
          </a:prstGeom>
          <a:solidFill>
            <a:srgbClr val="92C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流程图: 过程 14"/>
          <p:cNvSpPr/>
          <p:nvPr userDrawn="1"/>
        </p:nvSpPr>
        <p:spPr>
          <a:xfrm>
            <a:off x="108065" y="304395"/>
            <a:ext cx="730134" cy="69826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35" y="2338705"/>
            <a:ext cx="1219136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13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6695" y="2313940"/>
            <a:ext cx="6678295" cy="1137920"/>
          </a:xfrm>
        </p:spPr>
        <p:txBody>
          <a:bodyPr>
            <a:noAutofit/>
          </a:bodyPr>
          <a:lstStyle/>
          <a:p>
            <a:r>
              <a:rPr lang="en-US" altLang="zh-CN" sz="4200" dirty="0"/>
              <a:t>Oracle </a:t>
            </a:r>
            <a:r>
              <a:rPr lang="zh-CN" altLang="en-US" sz="4200" dirty="0"/>
              <a:t>高可用及系统基准性能测试最佳案例</a:t>
            </a:r>
            <a:endParaRPr lang="zh-CN" altLang="en-US" sz="4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307965" y="4305935"/>
            <a:ext cx="6677025" cy="136588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王光辉</a:t>
            </a:r>
            <a:endParaRPr lang="zh-CN" altLang="en-US" dirty="0"/>
          </a:p>
          <a:p>
            <a:r>
              <a:rPr lang="en-US" altLang="zh-CN" dirty="0"/>
              <a:t>QQ: 83767582</a:t>
            </a:r>
            <a:endParaRPr lang="en-US" altLang="zh-CN" dirty="0"/>
          </a:p>
          <a:p>
            <a:r>
              <a:rPr lang="zh-CN" altLang="en-US" dirty="0"/>
              <a:t>微信</a:t>
            </a:r>
            <a:r>
              <a:rPr lang="en-US" altLang="zh-CN" dirty="0"/>
              <a:t>:15147123801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网络故障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4346575" cy="2564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sz="2000" dirty="0">
                <a:solidFill>
                  <a:srgbClr val="00B0F0"/>
                </a:solidFill>
                <a:sym typeface="+mn-ea"/>
              </a:rPr>
              <a:t>私网单网络故障模拟测试</a:t>
            </a:r>
            <a:r>
              <a:rPr lang="zh-CN" sz="2000" dirty="0">
                <a:solidFill>
                  <a:srgbClr val="00B0F0"/>
                </a:solidFill>
              </a:rPr>
              <a:t>：</a:t>
            </a:r>
            <a:endParaRPr lang="zh-CN" sz="1400" dirty="0"/>
          </a:p>
          <a:p>
            <a:pPr marL="0" indent="0">
              <a:buNone/>
            </a:pPr>
            <a:r>
              <a:rPr lang="zh-CN" altLang="en-US" sz="1400" dirty="0"/>
              <a:t>测试方法：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选中网卡 </a:t>
            </a:r>
            <a:r>
              <a:rPr lang="en-US" altLang="zh-CN" sz="1400" dirty="0"/>
              <a:t>ethtool -p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拔掉一个节点一个私有接口的网线；然后复位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状态查看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Crsctl stat res -t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endParaRPr sz="1400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" y="4573270"/>
            <a:ext cx="638111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929640"/>
            <a:ext cx="72517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网络故障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4346575" cy="2564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sz="2000" dirty="0">
                <a:solidFill>
                  <a:srgbClr val="00B0F0"/>
                </a:solidFill>
                <a:sym typeface="+mn-ea"/>
              </a:rPr>
              <a:t>私网多网络故障模拟测试</a:t>
            </a:r>
            <a:r>
              <a:rPr lang="zh-CN" sz="2000" dirty="0">
                <a:solidFill>
                  <a:srgbClr val="00B0F0"/>
                </a:solidFill>
              </a:rPr>
              <a:t>：</a:t>
            </a:r>
            <a:endParaRPr lang="zh-CN" sz="1400" dirty="0"/>
          </a:p>
          <a:p>
            <a:pPr marL="0" indent="0">
              <a:buNone/>
            </a:pPr>
            <a:r>
              <a:rPr lang="zh-CN" altLang="en-US" sz="1400" dirty="0"/>
              <a:t>测试方法：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选中网卡 </a:t>
            </a:r>
            <a:r>
              <a:rPr lang="en-US" altLang="zh-CN" sz="1400" dirty="0"/>
              <a:t>ethtool -p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拔掉一个节点所有公网接口的网线；然后复位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状态查看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Crsctl stat res -t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endParaRPr sz="1400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4538980"/>
            <a:ext cx="6381115" cy="962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3572510"/>
            <a:ext cx="5574030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0" y="913765"/>
            <a:ext cx="748855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网络故障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4346575" cy="2564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>
                <a:solidFill>
                  <a:srgbClr val="00B0F0"/>
                </a:solidFill>
                <a:sym typeface="+mn-ea"/>
              </a:rPr>
              <a:t>私网交换机故障模拟测试</a:t>
            </a:r>
            <a:r>
              <a:rPr sz="2000" dirty="0">
                <a:solidFill>
                  <a:srgbClr val="00B0F0"/>
                </a:solidFill>
              </a:rPr>
              <a:t>：</a:t>
            </a:r>
            <a:endParaRPr lang="zh-CN" sz="1400" dirty="0"/>
          </a:p>
          <a:p>
            <a:pPr marL="0" indent="0">
              <a:buNone/>
            </a:pPr>
            <a:r>
              <a:rPr lang="zh-CN" altLang="en-US" sz="1400" dirty="0"/>
              <a:t>测试方法：</a:t>
            </a:r>
            <a:endParaRPr lang="zh-CN" altLang="en-US" sz="1400" dirty="0"/>
          </a:p>
          <a:p>
            <a:pPr marL="0" indent="0">
              <a:buNone/>
            </a:pPr>
            <a:r>
              <a:rPr sz="1400" dirty="0"/>
              <a:t>关闭其中一个交换机的电源</a:t>
            </a:r>
            <a:endParaRPr sz="1400" dirty="0"/>
          </a:p>
          <a:p>
            <a:pPr marL="0" indent="0">
              <a:buNone/>
            </a:pPr>
            <a:r>
              <a:rPr lang="en-US" altLang="zh-CN" sz="1400" dirty="0"/>
              <a:t>状态查看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Crsctl stat res -t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endParaRPr sz="1400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015" y="1348740"/>
            <a:ext cx="811593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存储故障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2645" y="1714500"/>
            <a:ext cx="42024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        Oracle RAC </a:t>
            </a:r>
            <a:r>
              <a:rPr lang="zh-CN" altLang="en-US"/>
              <a:t>存储选择了</a:t>
            </a:r>
            <a:r>
              <a:rPr lang="en-US" altLang="zh-CN"/>
              <a:t>ASM </a:t>
            </a:r>
            <a:r>
              <a:rPr lang="zh-CN" altLang="en-US"/>
              <a:t>外部冗</a:t>
            </a:r>
            <a:endParaRPr lang="zh-CN" altLang="en-US"/>
          </a:p>
          <a:p>
            <a:pPr algn="l"/>
            <a:r>
              <a:rPr lang="zh-CN" altLang="en-US"/>
              <a:t>余，系统进行多路径</a:t>
            </a:r>
            <a:r>
              <a:rPr lang="en-US" altLang="zh-CN"/>
              <a:t>multipath </a:t>
            </a:r>
            <a:r>
              <a:rPr lang="zh-CN" altLang="en-US"/>
              <a:t>设置，四</a:t>
            </a:r>
            <a:endParaRPr lang="zh-CN" altLang="en-US"/>
          </a:p>
          <a:p>
            <a:pPr algn="l"/>
            <a:r>
              <a:rPr lang="zh-CN" altLang="en-US"/>
              <a:t>条链路，都是</a:t>
            </a:r>
            <a:r>
              <a:rPr lang="en-US" altLang="zh-CN"/>
              <a:t>ACTIVE</a:t>
            </a:r>
            <a:endParaRPr lang="en-US" altLang="zh-CN"/>
          </a:p>
          <a:p>
            <a:pPr algn="l"/>
            <a:endParaRPr dirty="0">
              <a:solidFill>
                <a:srgbClr val="00B0F0"/>
              </a:solidFill>
              <a:sym typeface="+mn-ea"/>
            </a:endParaRPr>
          </a:p>
          <a:p>
            <a:pPr algn="l"/>
            <a:r>
              <a:rPr dirty="0">
                <a:solidFill>
                  <a:srgbClr val="00B0F0"/>
                </a:solidFill>
                <a:sym typeface="+mn-ea"/>
              </a:rPr>
              <a:t>此次测试主要份如下场景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单个存储链路故障模拟测试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丢失Voting Disk/OCR Device故障模拟测试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丢失单个OCR/Voting故障模拟测试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ASM单个磁盘丢失及恢复测试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5" y="902335"/>
            <a:ext cx="7271385" cy="5975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存储故障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9445" y="1714500"/>
            <a:ext cx="405638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单个存储链路故障模拟测试</a:t>
            </a:r>
            <a:r>
              <a:rPr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）单链路故障</a:t>
            </a:r>
            <a:endParaRPr lang="zh-CN" altLang="en-US"/>
          </a:p>
          <a:p>
            <a:pPr algn="l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）多链路故障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5" y="902335"/>
            <a:ext cx="7271385" cy="5975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2295"/>
            <a:ext cx="4972050" cy="35998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存储故障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2645" y="1714500"/>
            <a:ext cx="4646930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丢失Voting Disk/OCR Device故障</a:t>
            </a:r>
            <a:endParaRPr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模拟测试</a:t>
            </a:r>
            <a:endParaRPr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测试方法：</a:t>
            </a:r>
            <a:endParaRPr lang="zh-CN" altLang="en-US"/>
          </a:p>
          <a:p>
            <a:pPr algn="l"/>
            <a:r>
              <a:rPr lang="zh-CN" altLang="en-US"/>
              <a:t>拔掉一个节点包含所有Voting Disk的存储光纤</a:t>
            </a:r>
            <a:endParaRPr lang="zh-CN" altLang="en-US"/>
          </a:p>
          <a:p>
            <a:pPr algn="l"/>
            <a:r>
              <a:rPr lang="zh-CN" altLang="en-US"/>
              <a:t>状态查看</a:t>
            </a:r>
            <a:endParaRPr lang="zh-CN" altLang="en-US"/>
          </a:p>
          <a:p>
            <a:pPr algn="l"/>
            <a:r>
              <a:rPr lang="zh-CN" altLang="en-US"/>
              <a:t>crsctl check crs / crsctl query css votedis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丢失单个OCR/Voting故障模拟测试</a:t>
            </a:r>
            <a:r>
              <a:rPr 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None/>
            </a:pPr>
            <a:r>
              <a:rPr lang="zh-CN" altLang="en-US">
                <a:sym typeface="+mn-ea"/>
              </a:rPr>
              <a:t>测试方法：</a:t>
            </a:r>
            <a:endParaRPr lang="zh-CN" altLang="en-US">
              <a:sym typeface="+mn-ea"/>
            </a:endParaRPr>
          </a:p>
          <a:p>
            <a:pPr algn="l">
              <a:buNone/>
            </a:pPr>
            <a:r>
              <a:rPr lang="zh-CN" altLang="en-US">
                <a:sym typeface="+mn-ea"/>
              </a:rPr>
              <a:t>通过dd删除1份OCR或者Votingdisk</a:t>
            </a:r>
            <a:endParaRPr 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5" y="902335"/>
            <a:ext cx="7271385" cy="5975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存储故障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2645" y="1714500"/>
            <a:ext cx="408940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ASM单个磁盘丢失及恢复测试：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1800"/>
              <a:t>测试方法：</a:t>
            </a:r>
            <a:endParaRPr lang="zh-CN" altLang="en-US" sz="1800"/>
          </a:p>
          <a:p>
            <a:pPr algn="l"/>
            <a:r>
              <a:rPr lang="zh-CN" altLang="en-US" sz="1800"/>
              <a:t>当前ASM正常，磁盘组为外部冗余，</a:t>
            </a:r>
            <a:endParaRPr lang="zh-CN" altLang="en-US" sz="1800"/>
          </a:p>
          <a:p>
            <a:pPr algn="l"/>
            <a:r>
              <a:rPr lang="zh-CN" altLang="en-US" sz="1800"/>
              <a:t>由存储工程师模拟磁盘丢失，并恢复</a:t>
            </a:r>
            <a:endParaRPr lang="zh-CN" altLang="en-US" sz="1800"/>
          </a:p>
          <a:p>
            <a:pPr algn="l"/>
            <a:endParaRPr lang="zh-CN" altLang="en-US" sz="1800"/>
          </a:p>
          <a:p>
            <a:pPr algn="l"/>
            <a:r>
              <a:rPr lang="zh-CN" altLang="en-US" sz="2000"/>
              <a:t>测试结果:</a:t>
            </a:r>
            <a:endParaRPr lang="zh-CN" altLang="en-US" sz="2000"/>
          </a:p>
          <a:p>
            <a:pPr algn="l"/>
            <a:r>
              <a:rPr lang="zh-CN" altLang="en-US" sz="2000"/>
              <a:t>CRS不受影响</a:t>
            </a:r>
            <a:endParaRPr lang="zh-CN" altLang="en-US" sz="2000"/>
          </a:p>
          <a:p>
            <a:pPr algn="l"/>
            <a:r>
              <a:rPr lang="zh-CN" altLang="en-US" sz="2000"/>
              <a:t>RAC不受影响</a:t>
            </a:r>
            <a:endParaRPr lang="zh-CN" altLang="en-US" sz="2000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0745" y="1348105"/>
            <a:ext cx="7538085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Oracle RAC </a:t>
            </a:r>
            <a:r>
              <a:rPr lang="zh-CN" altLang="en-US" dirty="0"/>
              <a:t>进程测试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673"/>
            <a:ext cx="3050512" cy="475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92C71F"/>
                </a:solidFill>
              </a:rPr>
              <a:t>CRS </a:t>
            </a:r>
            <a:r>
              <a:rPr lang="zh-CN" altLang="en-US" sz="2000" b="1" dirty="0">
                <a:solidFill>
                  <a:srgbClr val="92C71F"/>
                </a:solidFill>
              </a:rPr>
              <a:t>进程健壮性校验</a:t>
            </a:r>
            <a:endParaRPr lang="zh-CN" altLang="en-US" sz="2000" b="1" dirty="0">
              <a:solidFill>
                <a:srgbClr val="92C71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69010" y="2562860"/>
          <a:ext cx="30041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1258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测试方法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CRSD进程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kill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EVMD进程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OCSSD进程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oraagent进程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orarootagent进程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cssdagent进程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cssdmonitor进程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kill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图片 5" descr="201710211505598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280" y="1038860"/>
            <a:ext cx="6843395" cy="5741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监听异常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3577590" cy="4283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LISTNER故障模拟</a:t>
            </a:r>
            <a:r>
              <a:rPr lang="en-US" altLang="zh-CN" sz="1800" b="1" dirty="0">
                <a:solidFill>
                  <a:srgbClr val="92C71F"/>
                </a:solidFill>
              </a:rPr>
              <a:t>:</a:t>
            </a:r>
            <a:endParaRPr lang="en-US" altLang="zh-CN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lang="zh-CN" altLang="en-US" sz="1800">
                <a:latin typeface="+mn-lt"/>
                <a:ea typeface="+mn-ea"/>
              </a:rPr>
              <a:t>Listener运行正常，应用使用VIP通过FALLOVER方式连接数据库</a:t>
            </a:r>
            <a:endParaRPr lang="zh-CN" altLang="en-US" sz="180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sz="1800">
                <a:latin typeface="+mn-lt"/>
                <a:ea typeface="+mn-ea"/>
              </a:rPr>
              <a:t>通过kill –9 杀lsnr进程</a:t>
            </a:r>
            <a:endParaRPr lang="zh-CN" altLang="en-US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rgbClr val="92C71F"/>
                </a:solidFill>
              </a:rPr>
              <a:t>SCAN LISTNER故障模拟测试</a:t>
            </a:r>
            <a:r>
              <a:rPr lang="en-US" altLang="zh-CN" sz="1800" b="1" dirty="0">
                <a:solidFill>
                  <a:srgbClr val="92C71F"/>
                </a:solidFill>
              </a:rPr>
              <a:t>:</a:t>
            </a:r>
            <a:endParaRPr lang="en-US" altLang="zh-CN"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lang="zh-CN" altLang="en-US" sz="1800">
                <a:latin typeface="+mn-lt"/>
                <a:ea typeface="+mn-ea"/>
              </a:rPr>
              <a:t>Listener运行正常，应用使用VIP通过FALLOVER方式连接数据库，没有使用SCAN_LISTENER连接</a:t>
            </a:r>
            <a:endParaRPr lang="zh-CN" altLang="en-US" sz="180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en-US" sz="1800">
                <a:latin typeface="+mn-lt"/>
                <a:ea typeface="+mn-ea"/>
                <a:sym typeface="+mn-ea"/>
              </a:rPr>
              <a:t>通过kill –9 杀lsnr进程</a:t>
            </a:r>
            <a:endParaRPr lang="zh-CN" altLang="en-US" sz="1800">
              <a:latin typeface="+mn-lt"/>
              <a:ea typeface="+mn-ea"/>
            </a:endParaRPr>
          </a:p>
          <a:p>
            <a:pPr marL="0" indent="0"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pic>
        <p:nvPicPr>
          <p:cNvPr id="6" name="图片 5" descr="3bf33a87e950352afa0b335b5343fbf2b2118b7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1348740"/>
            <a:ext cx="7426960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实例异常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87120" y="1583690"/>
            <a:ext cx="3637280" cy="3853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无计划实例故障模拟测试</a:t>
            </a:r>
            <a:r>
              <a:rPr lang="en-US" altLang="zh-CN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当前实例运行正常。应用通过FALLOVER方式连接数据库</a:t>
            </a:r>
            <a:endParaRPr lang="zh-CN" altLang="en-US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通过kill –9 杀数据库核心进程pmon</a:t>
            </a:r>
            <a:endParaRPr lang="zh-CN" altLang="en-US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zh-CN" altLang="en-US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endParaRPr lang="zh-CN" altLang="en-US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有计划实例故障测试</a:t>
            </a:r>
            <a:r>
              <a:rPr lang="en-US" altLang="zh-CN" b="1" dirty="0">
                <a:solidFill>
                  <a:srgbClr val="92C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b="1" dirty="0">
              <a:solidFill>
                <a:srgbClr val="92C7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当前实例运行正常。应用通过FALLOVER方式连接数据库</a:t>
            </a:r>
            <a:endParaRPr lang="zh-CN" altLang="en-US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Sqlplus / as sysdba</a:t>
            </a:r>
            <a:endParaRPr lang="zh-CN" altLang="en-US"/>
          </a:p>
          <a:p>
            <a:pPr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/>
              <a:t>Shutdown abort</a:t>
            </a:r>
            <a:endParaRPr lang="zh-CN" altLang="en-US"/>
          </a:p>
        </p:txBody>
      </p:sp>
      <p:pic>
        <p:nvPicPr>
          <p:cNvPr id="8" name="图片 7" descr="3bf33a87e950352afa0b335b5343fbf2b2118b7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1348740"/>
            <a:ext cx="7426960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0466" y="2035726"/>
            <a:ext cx="4931093" cy="698268"/>
            <a:chOff x="6350466" y="1908892"/>
            <a:chExt cx="4931093" cy="698268"/>
          </a:xfrm>
        </p:grpSpPr>
        <p:sp>
          <p:nvSpPr>
            <p:cNvPr id="18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en-US" altLang="zh-CN" dirty="0">
                  <a:sym typeface="+mn-ea"/>
                </a:rPr>
                <a:t>Oracle </a:t>
              </a:r>
              <a:r>
                <a:rPr lang="zh-CN" altLang="en-US" dirty="0">
                  <a:sym typeface="+mn-ea"/>
                </a:rPr>
                <a:t>压力测试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9" name="流程图: 过程 18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50466" y="1230448"/>
            <a:ext cx="4931093" cy="698268"/>
            <a:chOff x="6350466" y="1908892"/>
            <a:chExt cx="4931093" cy="698268"/>
          </a:xfrm>
        </p:grpSpPr>
        <p:sp>
          <p:nvSpPr>
            <p:cNvPr id="21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en-US" altLang="zh-CN" dirty="0"/>
                <a:t>Oracle</a:t>
              </a:r>
              <a:r>
                <a:rPr lang="zh-CN" altLang="en-US" dirty="0"/>
                <a:t>高可用测试</a:t>
              </a:r>
              <a:endParaRPr lang="zh-CN" altLang="en-US" dirty="0"/>
            </a:p>
          </p:txBody>
        </p:sp>
        <p:sp>
          <p:nvSpPr>
            <p:cNvPr id="22" name="流程图: 过程 21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50466" y="2841004"/>
            <a:ext cx="4931093" cy="698268"/>
            <a:chOff x="6350466" y="1908892"/>
            <a:chExt cx="4931093" cy="698268"/>
          </a:xfrm>
        </p:grpSpPr>
        <p:sp>
          <p:nvSpPr>
            <p:cNvPr id="27" name="标题 7"/>
            <p:cNvSpPr txBox="1"/>
            <p:nvPr/>
          </p:nvSpPr>
          <p:spPr>
            <a:xfrm>
              <a:off x="7145786" y="1908892"/>
              <a:ext cx="4135773" cy="698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>
                  <a:sym typeface="+mn-ea"/>
                </a:rPr>
                <a:t>系统基准测试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28" name="流程图: 过程 27"/>
            <p:cNvSpPr/>
            <p:nvPr/>
          </p:nvSpPr>
          <p:spPr>
            <a:xfrm>
              <a:off x="6350466" y="1957128"/>
              <a:ext cx="780176" cy="601796"/>
            </a:xfrm>
            <a:prstGeom prst="flowChartProcess">
              <a:avLst/>
            </a:prstGeom>
            <a:solidFill>
              <a:srgbClr val="92C71F"/>
            </a:solidFill>
            <a:ln>
              <a:solidFill>
                <a:srgbClr val="92C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Square721 BT" panose="020B05040202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latin typeface="Square721 BT" panose="020B050402020206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Dbv </a:t>
            </a:r>
            <a:r>
              <a:rPr lang="zh-CN" altLang="en-US" dirty="0"/>
              <a:t>文件检查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" y="2791460"/>
            <a:ext cx="10161905" cy="3742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630" y="1345565"/>
            <a:ext cx="10373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 DBV是一个常用的工具，OracleMOS上有一篇文章介绍DBV：[ID 35512.1]。</a:t>
            </a:r>
            <a:endParaRPr lang="zh-CN" altLang="en-US"/>
          </a:p>
          <a:p>
            <a:pPr algn="l"/>
            <a:r>
              <a:rPr lang="zh-CN" altLang="en-US"/>
              <a:t>       dbverify工具的主要目的是为了检查数据文件的物理结构，包括数据文件是否损坏，是否存在逻辑坏块，以及数据文件中包含何种类型的数据。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数据库压力测试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数据库压力测试软件</a:t>
            </a:r>
            <a:r>
              <a:rPr lang="en-US" altLang="zh-CN" dirty="0"/>
              <a:t>-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Swingbench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992880" cy="4667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Swingbench</a:t>
            </a:r>
            <a:r>
              <a:rPr sz="1800" b="1" dirty="0">
                <a:solidFill>
                  <a:srgbClr val="92C71F"/>
                </a:solidFill>
              </a:rPr>
              <a:t> 是一种免费的负载生成器（和基准），用于对Oracle数据库进行压力测试（11g，12c）</a:t>
            </a: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92C71F"/>
                </a:solidFill>
              </a:rPr>
              <a:t>swingbench </a:t>
            </a:r>
            <a:r>
              <a:rPr sz="1800" b="1" dirty="0">
                <a:solidFill>
                  <a:srgbClr val="92C71F"/>
                </a:solidFill>
              </a:rPr>
              <a:t>可以执行4种不同的标准测试(benchmark)，拥有三种前端展示方式Swingbench/Charbench/</a:t>
            </a: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sz="1800" b="1" dirty="0">
                <a:solidFill>
                  <a:srgbClr val="92C71F"/>
                </a:solidFill>
              </a:rPr>
              <a:t>Minibench，其中 Charbench是字符模式的，另外两种是GUI模式的。</a:t>
            </a: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sz="1800" b="1" dirty="0">
                <a:solidFill>
                  <a:srgbClr val="92C71F"/>
                </a:solidFill>
              </a:rPr>
              <a:t>另外还可以通过ClusterOverview可以聚合显示所有的结果。</a:t>
            </a: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sz="1800" b="1" dirty="0">
                <a:solidFill>
                  <a:srgbClr val="92C71F"/>
                </a:solidFill>
              </a:rPr>
              <a:t>Swingbench 的开发目的主要是用来展示RAC的负载和测试，但也可用于单实例环境</a:t>
            </a: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92C71F"/>
              </a:solidFill>
            </a:endParaRPr>
          </a:p>
          <a:p>
            <a:pPr marL="0" indent="0">
              <a:buNone/>
            </a:pPr>
            <a:r>
              <a:rPr sz="1200" b="1" dirty="0">
                <a:solidFill>
                  <a:srgbClr val="FF0000"/>
                </a:solidFill>
              </a:rPr>
              <a:t>http://www.dominicgiles.com/swingbench.html</a:t>
            </a:r>
            <a:endParaRPr sz="12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swingben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715" y="1531620"/>
            <a:ext cx="7342505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4230" y="11430"/>
            <a:ext cx="11393170" cy="1325880"/>
          </a:xfrm>
        </p:spPr>
        <p:txBody>
          <a:bodyPr/>
          <a:lstStyle/>
          <a:p>
            <a:r>
              <a:rPr lang="zh-CN" altLang="en-US" dirty="0"/>
              <a:t>测试环境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634230" y="1652270"/>
          <a:ext cx="7416800" cy="373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7405"/>
                <a:gridCol w="2779395"/>
              </a:tblGrid>
              <a:tr h="414655">
                <a:tc>
                  <a:txBody>
                    <a:bodyPr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 7.5 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Xeon E7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500G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HP 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机械硬盘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千兆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HBA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 Gb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Oracle 12C RAC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SGA 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250G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PGA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32G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r="26349" b="-1"/>
          <a:stretch>
            <a:fillRect/>
          </a:stretch>
        </p:blipFill>
        <p:spPr>
          <a:xfrm>
            <a:off x="-1250" y="11440"/>
            <a:ext cx="4635571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</a:t>
            </a:r>
            <a:r>
              <a:rPr lang="en-US" altLang="zh-CN" dirty="0"/>
              <a:t>-</a:t>
            </a:r>
            <a:r>
              <a:rPr lang="zh-CN" altLang="en-US" dirty="0"/>
              <a:t>并行</a:t>
            </a:r>
            <a:r>
              <a:rPr lang="en-US" altLang="zh-CN" dirty="0"/>
              <a:t>50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16345" y="870585"/>
            <a:ext cx="5812790" cy="2875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45" y="3747135"/>
            <a:ext cx="5897880" cy="304546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50875" y="970280"/>
          <a:ext cx="5549265" cy="293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275"/>
                <a:gridCol w="2078990"/>
              </a:tblGrid>
              <a:tr h="389890"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活动会话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连接池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sec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3541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529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DML(sec)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41509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45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4433570"/>
            <a:ext cx="556577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</a:t>
            </a:r>
            <a:r>
              <a:rPr lang="en-US" altLang="zh-CN" dirty="0"/>
              <a:t>-</a:t>
            </a:r>
            <a:r>
              <a:rPr lang="zh-CN" altLang="en-US" dirty="0"/>
              <a:t>并行</a:t>
            </a:r>
            <a:r>
              <a:rPr lang="en-US" altLang="zh-CN" dirty="0"/>
              <a:t>100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345" y="517525"/>
            <a:ext cx="5897880" cy="3122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80" y="3640455"/>
            <a:ext cx="5897245" cy="317817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50875" y="970280"/>
          <a:ext cx="5549265" cy="293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275"/>
                <a:gridCol w="2078990"/>
              </a:tblGrid>
              <a:tr h="389890"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活动会话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连接池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sec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4759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686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DML(sec)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60855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70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3905250"/>
            <a:ext cx="5975985" cy="27978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</a:t>
            </a:r>
            <a:r>
              <a:rPr lang="en-US" altLang="zh-CN" dirty="0"/>
              <a:t>-300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5710" y="105410"/>
            <a:ext cx="5898515" cy="3411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10" y="3516630"/>
            <a:ext cx="5898515" cy="331660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50875" y="970280"/>
          <a:ext cx="5549265" cy="293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275"/>
                <a:gridCol w="2078990"/>
              </a:tblGrid>
              <a:tr h="389890"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活动会话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连接池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sec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5935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857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5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DML(sec)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61721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150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" y="3905250"/>
            <a:ext cx="5836920" cy="29279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系统基准测试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dirty="0"/>
              <a:t>存储</a:t>
            </a:r>
            <a:r>
              <a:rPr lang="en-US" altLang="zh-CN" dirty="0"/>
              <a:t>IO</a:t>
            </a:r>
            <a:r>
              <a:rPr lang="zh-CN" altLang="en-US" dirty="0"/>
              <a:t>性能测试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r="26349" b="-1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100" b="1"/>
              <a:t>物理磁盘</a:t>
            </a:r>
            <a:r>
              <a:rPr lang="en-US" altLang="zh-CN" sz="1100" b="1"/>
              <a:t>IO</a:t>
            </a:r>
            <a:r>
              <a:rPr lang="zh-CN" altLang="en-US" sz="1100" b="1"/>
              <a:t>性能测试工具</a:t>
            </a:r>
            <a:endParaRPr lang="en-US" altLang="zh-CN" sz="1100" b="1"/>
          </a:p>
          <a:p>
            <a:r>
              <a:rPr lang="en-US" altLang="zh-CN" sz="1100"/>
              <a:t>FIO</a:t>
            </a:r>
            <a:endParaRPr lang="en-US" altLang="zh-CN" sz="1100"/>
          </a:p>
          <a:p>
            <a:r>
              <a:rPr lang="en-US" altLang="zh-CN" sz="1100"/>
              <a:t>Vdbench</a:t>
            </a:r>
            <a:endParaRPr lang="en-US" altLang="zh-CN" sz="1100"/>
          </a:p>
          <a:p>
            <a:r>
              <a:rPr lang="en-US" altLang="zh-CN" sz="1100"/>
              <a:t>ORION</a:t>
            </a:r>
            <a:endParaRPr lang="en-US" altLang="zh-CN" sz="1100"/>
          </a:p>
          <a:p>
            <a:r>
              <a:rPr lang="en-US" altLang="zh-CN" sz="1100"/>
              <a:t>DD</a:t>
            </a:r>
            <a:endParaRPr lang="en-US" altLang="zh-CN" sz="110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1100" b="1"/>
              <a:t>数据库</a:t>
            </a:r>
            <a:r>
              <a:rPr lang="en-US" altLang="zh-CN" sz="1100" b="1"/>
              <a:t>IO</a:t>
            </a:r>
            <a:r>
              <a:rPr lang="zh-CN" altLang="en-US" sz="1100" b="1"/>
              <a:t>性能测试工具</a:t>
            </a:r>
            <a:endParaRPr lang="en-US" altLang="zh-CN" sz="1100" b="1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DBMS_RESOURCE_MANAGER.CALIBRATE_IO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Swingbench</a:t>
            </a:r>
            <a:endParaRPr lang="en-US" altLang="zh-CN" sz="110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100" b="1"/>
              <a:t>IO</a:t>
            </a:r>
            <a:r>
              <a:rPr lang="zh-CN" altLang="en-US" sz="1100" b="1"/>
              <a:t>性能监控指标</a:t>
            </a:r>
            <a:endParaRPr lang="en-US" altLang="zh-CN" sz="1100" b="1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数据库</a:t>
            </a:r>
            <a:r>
              <a:rPr lang="en-US" altLang="zh-CN" sz="1100"/>
              <a:t>IO</a:t>
            </a:r>
            <a:r>
              <a:rPr lang="zh-CN" altLang="en-US" sz="1100"/>
              <a:t>相关等待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磁盘性能 </a:t>
            </a:r>
            <a:r>
              <a:rPr lang="en-US" altLang="zh-CN" sz="1100"/>
              <a:t>(iops/mbps/</a:t>
            </a:r>
            <a:r>
              <a:rPr lang="zh-CN" altLang="en-US" sz="1100"/>
              <a:t>平均响应时间</a:t>
            </a:r>
            <a:r>
              <a:rPr lang="en-US" altLang="zh-CN" sz="1100"/>
              <a:t>/</a:t>
            </a:r>
            <a:r>
              <a:rPr lang="zh-CN" altLang="en-US" sz="1100"/>
              <a:t>队列</a:t>
            </a:r>
            <a:r>
              <a:rPr lang="en-US" altLang="zh-CN" sz="1100"/>
              <a:t>)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zh-CN" altLang="en-US" sz="1100"/>
              <a:t>多路径负载</a:t>
            </a:r>
            <a:endParaRPr lang="en-US" altLang="zh-CN" sz="1100"/>
          </a:p>
          <a:p>
            <a:pPr marL="228600" lvl="1">
              <a:spcBef>
                <a:spcPts val="1000"/>
              </a:spcBef>
            </a:pPr>
            <a:r>
              <a:rPr lang="en-US" altLang="zh-CN" sz="1100"/>
              <a:t>HBA</a:t>
            </a:r>
            <a:r>
              <a:rPr lang="zh-CN" altLang="en-US" sz="1100"/>
              <a:t>卡性能</a:t>
            </a:r>
            <a:endParaRPr lang="zh-CN" altLang="en-US"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zh-CN" altLang="en-US" dirty="0"/>
              <a:t>网络性能测试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r="24842" b="-1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500" b="1"/>
              <a:t>网络性能测试工具</a:t>
            </a:r>
            <a:endParaRPr lang="en-US" altLang="zh-CN" sz="1500" b="1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/>
              <a:t>netperf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/>
              <a:t>iperf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1500" dirty="0"/>
              <a:t>ping</a:t>
            </a:r>
            <a:endParaRPr lang="en-US" altLang="zh-CN" sz="1500" dirty="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50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1500" b="1"/>
              <a:t>网络监控</a:t>
            </a:r>
            <a:endParaRPr lang="en-US" altLang="zh-CN" sz="1500" b="1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可用性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网络带宽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网络利用率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响应时间</a:t>
            </a:r>
            <a:endParaRPr lang="en-US" altLang="zh-CN" sz="1500" dirty="0"/>
          </a:p>
          <a:p>
            <a:pPr marL="3429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500" dirty="0"/>
              <a:t>丢包重组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Oracle </a:t>
            </a:r>
            <a:r>
              <a:rPr lang="zh-CN" altLang="en-US" dirty="0"/>
              <a:t>高可用</a:t>
            </a:r>
            <a:br>
              <a:rPr lang="zh-CN" altLang="en-US" dirty="0"/>
            </a:br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3" name="流程图: 过程 2"/>
          <p:cNvSpPr/>
          <p:nvPr/>
        </p:nvSpPr>
        <p:spPr>
          <a:xfrm>
            <a:off x="1" y="3200288"/>
            <a:ext cx="1291904" cy="86970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Square721 BT" panose="020B05040202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6000" dirty="0">
              <a:latin typeface="Square721 BT" panose="020B050402020206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9945" y="22225"/>
            <a:ext cx="6713855" cy="1202055"/>
          </a:xfrm>
        </p:spPr>
        <p:txBody>
          <a:bodyPr/>
          <a:lstStyle/>
          <a:p>
            <a:r>
              <a:rPr lang="zh-CN" altLang="en-US" dirty="0"/>
              <a:t>高可用测试原则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0580" y="1825625"/>
            <a:ext cx="6642735" cy="43516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高可用测试一定要伴随压力测试，无负载情况下，系统表现基本都是稳定的，有负载的情况下，才能暴露问题；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使用</a:t>
            </a:r>
            <a:r>
              <a:rPr lang="en-US" altLang="zh-CN" sz="1800" dirty="0" err="1"/>
              <a:t>Swingbench</a:t>
            </a:r>
            <a:r>
              <a:rPr lang="zh-CN" altLang="en-US" sz="1800" dirty="0"/>
              <a:t>可以很好的辅助我们进行简单压力测试；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高可用测试不仅要观察系统能否恢复正常，还要想办法降低故障给系统带来的抖动；</a:t>
            </a:r>
            <a:endParaRPr lang="en-US" altLang="zh-CN" sz="18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集群恢复及自启动高测试</a:t>
            </a:r>
            <a:endParaRPr lang="zh-CN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网络高可用及多网卡绑定</a:t>
            </a:r>
            <a:r>
              <a:rPr lang="en-US" altLang="zh-CN" sz="1400" dirty="0"/>
              <a:t>(</a:t>
            </a:r>
            <a:r>
              <a:rPr lang="zh-CN" altLang="en-US" sz="1400" dirty="0"/>
              <a:t>主</a:t>
            </a:r>
            <a:r>
              <a:rPr lang="en-US" altLang="zh-CN" sz="1400" dirty="0"/>
              <a:t>/</a:t>
            </a:r>
            <a:r>
              <a:rPr lang="zh-CN" altLang="en-US" sz="1400" dirty="0"/>
              <a:t>备模式</a:t>
            </a:r>
            <a:r>
              <a:rPr lang="en-US" altLang="zh-CN" sz="1400" dirty="0"/>
              <a:t>)</a:t>
            </a:r>
            <a:endParaRPr lang="en-US" altLang="zh-CN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存储多路径配置</a:t>
            </a:r>
            <a:endParaRPr lang="zh-CN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>
                <a:sym typeface="+mn-ea"/>
              </a:rPr>
              <a:t>ASM voting disk </a:t>
            </a:r>
            <a:r>
              <a:rPr lang="zh-CN" altLang="en-US" sz="1400" dirty="0">
                <a:sym typeface="+mn-ea"/>
              </a:rPr>
              <a:t>及</a:t>
            </a:r>
            <a:r>
              <a:rPr lang="en-US" altLang="zh-CN" sz="1400" dirty="0">
                <a:sym typeface="+mn-ea"/>
              </a:rPr>
              <a:t>OCR </a:t>
            </a:r>
            <a:r>
              <a:rPr lang="zh-CN" altLang="en-US" sz="1400" dirty="0">
                <a:sym typeface="+mn-ea"/>
              </a:rPr>
              <a:t>冗余测试</a:t>
            </a:r>
            <a:endParaRPr lang="zh-CN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进程可用性测试</a:t>
            </a:r>
            <a:endParaRPr lang="zh-CN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ym typeface="+mn-ea"/>
              </a:rPr>
              <a:t>使用</a:t>
            </a:r>
            <a:r>
              <a:rPr lang="en-US" altLang="zh-CN" sz="1400" dirty="0">
                <a:sym typeface="+mn-ea"/>
              </a:rPr>
              <a:t>service</a:t>
            </a:r>
            <a:r>
              <a:rPr lang="zh-CN" altLang="en-US" sz="1400" dirty="0">
                <a:sym typeface="+mn-ea"/>
              </a:rPr>
              <a:t>控制应用的连接属性</a:t>
            </a:r>
            <a:endParaRPr lang="zh-CN" altLang="en-US" sz="14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数据文件校验</a:t>
            </a:r>
            <a:endParaRPr lang="zh-CN" altLang="en-US" sz="1400" dirty="0"/>
          </a:p>
          <a:p>
            <a:pPr marL="342900" indent="-342900">
              <a:buFont typeface="+mj-ea"/>
              <a:buAutoNum type="circleNumDbPlain"/>
            </a:pPr>
            <a:endParaRPr lang="en-US" altLang="zh-CN" sz="1400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r="24842" b="-1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Oracle RAC  </a:t>
            </a:r>
            <a:r>
              <a:rPr lang="zh-CN" altLang="en-US" dirty="0"/>
              <a:t>整体架构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673"/>
            <a:ext cx="3050512" cy="475448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rgbClr val="92C71F"/>
                </a:solidFill>
              </a:rPr>
              <a:t>我们为了满足</a:t>
            </a:r>
            <a:r>
              <a:rPr lang="en-US" altLang="zh-CN" sz="2000" b="1" dirty="0">
                <a:solidFill>
                  <a:srgbClr val="92C71F"/>
                </a:solidFill>
              </a:rPr>
              <a:t>Oracle  </a:t>
            </a:r>
            <a:r>
              <a:rPr lang="zh-CN" altLang="en-US" sz="2000" b="1" dirty="0">
                <a:solidFill>
                  <a:srgbClr val="92C71F"/>
                </a:solidFill>
              </a:rPr>
              <a:t>高可用，我们</a:t>
            </a:r>
            <a:endParaRPr lang="zh-CN" altLang="en-US" sz="2000" b="1" dirty="0">
              <a:solidFill>
                <a:srgbClr val="92C71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8200" y="3910965"/>
          <a:ext cx="2846705" cy="265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905"/>
                <a:gridCol w="1066800"/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92C71F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出口交换机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HBA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SAN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网络交换机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275" y="1103630"/>
            <a:ext cx="8179435" cy="5748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高可用测试</a:t>
            </a:r>
            <a:r>
              <a:rPr lang="en-US" altLang="zh-CN" dirty="0"/>
              <a:t>-</a:t>
            </a:r>
            <a:r>
              <a:rPr lang="zh-CN" altLang="en-US" dirty="0"/>
              <a:t>主机故障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095" y="978535"/>
            <a:ext cx="8520430" cy="58724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2640" y="1714500"/>
            <a:ext cx="3508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主机故障主要包括：</a:t>
            </a:r>
            <a:endParaRPr lang="zh-CN" altLang="en-US"/>
          </a:p>
          <a:p>
            <a:pPr algn="l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 计划停止单机模拟测</a:t>
            </a:r>
            <a:endParaRPr lang="zh-CN" altLang="en-US"/>
          </a:p>
          <a:p>
            <a:pPr algn="l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）无计划停止单机模拟测试</a:t>
            </a:r>
            <a:endParaRPr lang="zh-CN" altLang="en-US"/>
          </a:p>
          <a:p>
            <a:pPr algn="l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）所有机器停机模拟测试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02005" y="3771900"/>
            <a:ext cx="35090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计划停止单机模拟测：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shutdown –ry  0   </a:t>
            </a:r>
            <a:r>
              <a:rPr lang="en-US" altLang="zh-CN"/>
              <a:t>#</a:t>
            </a:r>
            <a:r>
              <a:rPr lang="zh-CN" altLang="en-US"/>
              <a:t>重启主机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Attempting to start CRS stack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The CRS stack will be started shortly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高可用测试</a:t>
            </a:r>
            <a:r>
              <a:rPr lang="en-US" altLang="zh-CN" dirty="0"/>
              <a:t>-</a:t>
            </a:r>
            <a:r>
              <a:rPr lang="zh-CN" altLang="en-US" dirty="0"/>
              <a:t>主机故障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095" y="978535"/>
            <a:ext cx="8520430" cy="5872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1657350"/>
            <a:ext cx="35090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无计划停止单机模拟测试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reboot重启master节点</a:t>
            </a:r>
            <a:endParaRPr lang="zh-CN" altLang="en-US"/>
          </a:p>
          <a:p>
            <a:pPr algn="l"/>
            <a:r>
              <a:rPr lang="zh-CN" altLang="en-US"/>
              <a:t>或者直接按power 键重启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 b="1">
                <a:sym typeface="+mn-ea"/>
              </a:rPr>
              <a:t>所有机器停机模拟测试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shutdown –ry  0   </a:t>
            </a:r>
            <a:r>
              <a:rPr lang="en-US" altLang="zh-CN">
                <a:sym typeface="+mn-ea"/>
              </a:rPr>
              <a:t>#</a:t>
            </a:r>
            <a:r>
              <a:rPr lang="zh-CN" altLang="en-US">
                <a:sym typeface="+mn-ea"/>
              </a:rPr>
              <a:t>重启主机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Attempting to start CRS stack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The CRS stack will be started shortly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网络故障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4346575" cy="5513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/>
              <a:t>   Oracle 两节点的 RAC我们</a:t>
            </a:r>
            <a:r>
              <a:rPr lang="zh-CN" altLang="en-US" sz="1400" dirty="0"/>
              <a:t>配置 一个 </a:t>
            </a:r>
            <a:r>
              <a:rPr lang="en-US" altLang="zh-CN" sz="1400" dirty="0"/>
              <a:t>ScanIP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情况下，两个节点共配置七个 </a:t>
            </a:r>
            <a:r>
              <a:rPr lang="en-US" altLang="zh-CN" sz="1400" dirty="0"/>
              <a:t>IP</a:t>
            </a:r>
            <a:r>
              <a:rPr lang="zh-CN" altLang="en-US" sz="1400" dirty="0"/>
              <a:t>，分别是两个 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/>
              <a:t>Public IP, </a:t>
            </a:r>
            <a:r>
              <a:rPr lang="zh-CN" altLang="en-US" sz="1400" dirty="0"/>
              <a:t>两个Virtual IP ，两个Private IP ，一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个 </a:t>
            </a:r>
            <a:r>
              <a:rPr lang="en-US" altLang="zh-CN" sz="1400" dirty="0"/>
              <a:t>Scan IP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    </a:t>
            </a:r>
            <a:r>
              <a:rPr lang="zh-CN" altLang="en-US" sz="1400" dirty="0"/>
              <a:t>为了实现网卡的</a:t>
            </a:r>
            <a:r>
              <a:rPr lang="en-US" altLang="zh-CN" sz="1400" dirty="0"/>
              <a:t>HA </a:t>
            </a:r>
            <a:r>
              <a:rPr lang="zh-CN" altLang="en-US" sz="1400" dirty="0"/>
              <a:t>功能，我们在系统上对网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卡</a:t>
            </a:r>
            <a:r>
              <a:rPr lang="en-US" altLang="zh-CN" sz="1400" dirty="0"/>
              <a:t>Public IP </a:t>
            </a:r>
            <a:r>
              <a:rPr lang="zh-CN" altLang="en-US" sz="1400" dirty="0"/>
              <a:t>和 </a:t>
            </a:r>
            <a:r>
              <a:rPr lang="zh-CN" altLang="en-US" sz="1400" dirty="0">
                <a:sym typeface="+mn-ea"/>
              </a:rPr>
              <a:t>Private IP </a:t>
            </a:r>
            <a:r>
              <a:rPr lang="zh-CN" altLang="en-US" sz="1400" dirty="0"/>
              <a:t>进行</a:t>
            </a:r>
            <a:r>
              <a:rPr lang="en-US" altLang="zh-CN" sz="1400" dirty="0"/>
              <a:t>BOND </a:t>
            </a:r>
            <a:r>
              <a:rPr lang="zh-CN" altLang="en-US" sz="1400" dirty="0"/>
              <a:t>绑定</a:t>
            </a:r>
            <a:endParaRPr lang="zh-CN" altLang="en-US" sz="1400" dirty="0"/>
          </a:p>
          <a:p>
            <a:pPr marL="0" indent="0">
              <a:buNone/>
            </a:pPr>
            <a:r>
              <a:rPr sz="2000" dirty="0">
                <a:solidFill>
                  <a:srgbClr val="00B0F0"/>
                </a:solidFill>
              </a:rPr>
              <a:t>此次测试主要份如下场景：</a:t>
            </a:r>
            <a:endParaRPr lang="en-US" altLang="zh-CN" sz="2400" b="1" dirty="0">
              <a:solidFill>
                <a:srgbClr val="92C71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公网单网络故障模拟测试</a:t>
            </a:r>
            <a:endParaRPr sz="1400" dirty="0"/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公网多网络故障模拟测试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私网单网络故障模拟测试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私网多网络故障模拟测试</a:t>
            </a:r>
            <a:endParaRPr sz="1400" dirty="0"/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私网交换机故障模拟测试</a:t>
            </a:r>
            <a:endParaRPr sz="1400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810" y="1348105"/>
            <a:ext cx="7506335" cy="5513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高可用测试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/>
              <a:t>网络故障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4346575" cy="2564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>
                <a:solidFill>
                  <a:srgbClr val="00B0F0"/>
                </a:solidFill>
              </a:rPr>
              <a:t>公网多网络故障模拟测试</a:t>
            </a:r>
            <a:r>
              <a:rPr lang="zh-CN" sz="2000" dirty="0">
                <a:solidFill>
                  <a:srgbClr val="00B0F0"/>
                </a:solidFill>
              </a:rPr>
              <a:t>：</a:t>
            </a:r>
            <a:endParaRPr lang="zh-CN" sz="1400" dirty="0"/>
          </a:p>
          <a:p>
            <a:pPr marL="0" indent="0">
              <a:buNone/>
            </a:pPr>
            <a:r>
              <a:rPr lang="zh-CN" altLang="en-US" sz="1400" dirty="0"/>
              <a:t>测试方法：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选中网卡 </a:t>
            </a:r>
            <a:r>
              <a:rPr lang="en-US" altLang="zh-CN" sz="1400" dirty="0"/>
              <a:t>ethtool -p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拔掉一个节点所有公网接口的网线；然后复位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状态查看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Crsctl stat res -t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endParaRPr sz="1400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3780" y="1153795"/>
            <a:ext cx="7338060" cy="570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4538980"/>
            <a:ext cx="6381115" cy="962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3572510"/>
            <a:ext cx="5574030" cy="53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" y="5588000"/>
            <a:ext cx="6292215" cy="962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3114</Words>
  <Application>WPS 演示</Application>
  <PresentationFormat>宽屏</PresentationFormat>
  <Paragraphs>472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Franklin Gothic Demi Cond</vt:lpstr>
      <vt:lpstr>Square721 BT</vt:lpstr>
      <vt:lpstr>Calibri</vt:lpstr>
      <vt:lpstr>Arial Unicode MS</vt:lpstr>
      <vt:lpstr>Yu Gothic UI</vt:lpstr>
      <vt:lpstr>Office 主题</vt:lpstr>
      <vt:lpstr>Oracle 高可用及系统基准性能测试最佳案例</vt:lpstr>
      <vt:lpstr>PowerPoint 演示文稿</vt:lpstr>
      <vt:lpstr>Oracle 高可用 测试</vt:lpstr>
      <vt:lpstr>高可用测试原则</vt:lpstr>
      <vt:lpstr>Oracle RAC  整体架构</vt:lpstr>
      <vt:lpstr>高可用测试-主机故障</vt:lpstr>
      <vt:lpstr>高可用测试-主机故障</vt:lpstr>
      <vt:lpstr>高可用测试-网络故障</vt:lpstr>
      <vt:lpstr>高可用测试-网络故障</vt:lpstr>
      <vt:lpstr>高可用测试-网络故障</vt:lpstr>
      <vt:lpstr>高可用测试-网络故障</vt:lpstr>
      <vt:lpstr>高可用测试-网络故障</vt:lpstr>
      <vt:lpstr>高可用测试-存储故障</vt:lpstr>
      <vt:lpstr>高可用测试-存储故障</vt:lpstr>
      <vt:lpstr>高可用测试-存储故障</vt:lpstr>
      <vt:lpstr>高可用测试-存储故障</vt:lpstr>
      <vt:lpstr>Oracle RAC 进程测试</vt:lpstr>
      <vt:lpstr>监听异常</vt:lpstr>
      <vt:lpstr>实例异常</vt:lpstr>
      <vt:lpstr>Dbv 文件检查</vt:lpstr>
      <vt:lpstr>数据库压力测试</vt:lpstr>
      <vt:lpstr>数据库压力测试软件-Swingbench</vt:lpstr>
      <vt:lpstr>测试环境</vt:lpstr>
      <vt:lpstr>测试方法-并行50</vt:lpstr>
      <vt:lpstr>测试方法-并行100</vt:lpstr>
      <vt:lpstr>测试方法-300</vt:lpstr>
      <vt:lpstr>系统基准测试</vt:lpstr>
      <vt:lpstr>存储IO性能测试</vt:lpstr>
      <vt:lpstr>网络性能测试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Hanna</dc:creator>
  <cp:lastModifiedBy>wangguanghui_t</cp:lastModifiedBy>
  <cp:revision>558</cp:revision>
  <dcterms:created xsi:type="dcterms:W3CDTF">2018-05-21T08:30:00Z</dcterms:created>
  <dcterms:modified xsi:type="dcterms:W3CDTF">2018-09-15T09:16:49Z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